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74" r:id="rId11"/>
    <p:sldId id="266" r:id="rId12"/>
    <p:sldId id="273" r:id="rId13"/>
    <p:sldId id="267" r:id="rId14"/>
    <p:sldId id="268" r:id="rId15"/>
    <p:sldId id="269" r:id="rId16"/>
    <p:sldId id="270" r:id="rId17"/>
    <p:sldId id="272" r:id="rId18"/>
    <p:sldId id="271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3" autoAdjust="0"/>
    <p:restoredTop sz="94690" autoAdjust="0"/>
  </p:normalViewPr>
  <p:slideViewPr>
    <p:cSldViewPr>
      <p:cViewPr varScale="1">
        <p:scale>
          <a:sx n="66" d="100"/>
          <a:sy n="66" d="100"/>
        </p:scale>
        <p:origin x="-12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185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0EB4-D1DF-4F1A-84EE-5B88D14F4F42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16DD-1D13-4951-9A3A-9C80E33C5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0EB4-D1DF-4F1A-84EE-5B88D14F4F42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16DD-1D13-4951-9A3A-9C80E33C5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0EB4-D1DF-4F1A-84EE-5B88D14F4F42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16DD-1D13-4951-9A3A-9C80E33C5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0EB4-D1DF-4F1A-84EE-5B88D14F4F42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16DD-1D13-4951-9A3A-9C80E33C5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0EB4-D1DF-4F1A-84EE-5B88D14F4F42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16DD-1D13-4951-9A3A-9C80E33C5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0EB4-D1DF-4F1A-84EE-5B88D14F4F42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16DD-1D13-4951-9A3A-9C80E33C5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0EB4-D1DF-4F1A-84EE-5B88D14F4F42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16DD-1D13-4951-9A3A-9C80E33C5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0EB4-D1DF-4F1A-84EE-5B88D14F4F42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16DD-1D13-4951-9A3A-9C80E33C5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0EB4-D1DF-4F1A-84EE-5B88D14F4F42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16DD-1D13-4951-9A3A-9C80E33C5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0EB4-D1DF-4F1A-84EE-5B88D14F4F42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16DD-1D13-4951-9A3A-9C80E33C5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0EB4-D1DF-4F1A-84EE-5B88D14F4F42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16DD-1D13-4951-9A3A-9C80E33C5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00EB4-D1DF-4F1A-84EE-5B88D14F4F42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A16DD-1D13-4951-9A3A-9C80E33C5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Scott’s </a:t>
            </a:r>
            <a:r>
              <a:rPr lang="en-US" sz="3600" dirty="0" smtClean="0"/>
              <a:t>(not so)</a:t>
            </a:r>
            <a:r>
              <a:rPr lang="en-US" dirty="0" smtClean="0"/>
              <a:t> Ultimate Computer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609600"/>
            <a:ext cx="7467600" cy="59753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Motherboard Requirements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2000" dirty="0" smtClean="0"/>
              <a:t>Intel Chipset for Intel Processor preferred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PCIe</a:t>
            </a:r>
            <a:r>
              <a:rPr lang="en-US" sz="2000" dirty="0" smtClean="0"/>
              <a:t> 16 for </a:t>
            </a:r>
            <a:r>
              <a:rPr lang="en-US" sz="2000" dirty="0" err="1" smtClean="0"/>
              <a:t>nVidia</a:t>
            </a:r>
            <a:r>
              <a:rPr lang="en-US" sz="2000" dirty="0" smtClean="0"/>
              <a:t> GT 3600 Graphics Card</a:t>
            </a:r>
          </a:p>
          <a:p>
            <a:endParaRPr lang="en-US" sz="2000" dirty="0" smtClean="0"/>
          </a:p>
          <a:p>
            <a:r>
              <a:rPr lang="en-US" sz="2000" dirty="0" smtClean="0"/>
              <a:t>UEFI Bios (seems the most popular)</a:t>
            </a:r>
          </a:p>
          <a:p>
            <a:endParaRPr lang="en-US" sz="2000" dirty="0" smtClean="0"/>
          </a:p>
          <a:p>
            <a:r>
              <a:rPr lang="en-US" sz="2000" dirty="0" smtClean="0"/>
              <a:t>9 USB ports 2.0 or higher </a:t>
            </a:r>
            <a:br>
              <a:rPr lang="en-US" sz="2000" dirty="0" smtClean="0"/>
            </a:br>
            <a:r>
              <a:rPr lang="en-US" sz="2000" dirty="0" smtClean="0"/>
              <a:t>(keyboard, mouse, and 7 aircraft simulator controls, some of which can be </a:t>
            </a:r>
            <a:r>
              <a:rPr lang="en-US" sz="2000" dirty="0" err="1" smtClean="0"/>
              <a:t>hubbed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r>
              <a:rPr lang="en-US" sz="2000" dirty="0" smtClean="0"/>
              <a:t>Two DDR3 memory slots or more </a:t>
            </a:r>
          </a:p>
          <a:p>
            <a:endParaRPr lang="en-US" sz="2000" dirty="0" smtClean="0"/>
          </a:p>
          <a:p>
            <a:r>
              <a:rPr lang="en-US" sz="2000" dirty="0" smtClean="0"/>
              <a:t>Two SATA ports for DVD-ROM and Solid State Drive</a:t>
            </a:r>
            <a:r>
              <a:rPr lang="en-US" sz="2200" dirty="0" smtClean="0"/>
              <a:t> 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838200"/>
            <a:ext cx="3048000" cy="5791200"/>
          </a:xfrm>
        </p:spPr>
        <p:txBody>
          <a:bodyPr>
            <a:noAutofit/>
          </a:bodyPr>
          <a:lstStyle/>
          <a:p>
            <a:endParaRPr lang="en-US" sz="1300" dirty="0"/>
          </a:p>
          <a:p>
            <a:endParaRPr lang="en-US" sz="1200" dirty="0" smtClean="0"/>
          </a:p>
          <a:p>
            <a:r>
              <a:rPr lang="en-US" sz="1300" dirty="0" smtClean="0"/>
              <a:t> </a:t>
            </a:r>
          </a:p>
          <a:p>
            <a:endParaRPr lang="en-US" sz="1300" dirty="0" smtClean="0"/>
          </a:p>
          <a:p>
            <a:endParaRPr lang="en-US" sz="1300" dirty="0"/>
          </a:p>
          <a:p>
            <a:endParaRPr lang="en-US" sz="1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105400"/>
            <a:ext cx="5486400" cy="414338"/>
          </a:xfrm>
        </p:spPr>
        <p:txBody>
          <a:bodyPr/>
          <a:lstStyle/>
          <a:p>
            <a:pPr algn="ctr"/>
            <a:r>
              <a:rPr lang="en-US" dirty="0" smtClean="0"/>
              <a:t>Motherboard</a:t>
            </a:r>
            <a:endParaRPr lang="en-US" dirty="0"/>
          </a:p>
        </p:txBody>
      </p:sp>
      <p:pic>
        <p:nvPicPr>
          <p:cNvPr id="5" name="Picture Placeholder 4" descr="nVidia GeForce 9600GT.bmp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381000"/>
            <a:ext cx="8001000" cy="461807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486400"/>
            <a:ext cx="54864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Meets all requirements in previous slide.</a:t>
            </a:r>
          </a:p>
          <a:p>
            <a:pPr algn="ctr"/>
            <a:r>
              <a:rPr lang="en-US" dirty="0" err="1" smtClean="0"/>
              <a:t>MicroATX</a:t>
            </a:r>
            <a:r>
              <a:rPr lang="en-US" dirty="0" smtClean="0"/>
              <a:t> form factor.</a:t>
            </a:r>
          </a:p>
          <a:p>
            <a:pPr algn="ctr"/>
            <a:r>
              <a:rPr lang="en-US" dirty="0" smtClean="0"/>
              <a:t> Windows 7 certified.</a:t>
            </a:r>
          </a:p>
          <a:p>
            <a:pPr algn="ctr"/>
            <a:r>
              <a:rPr lang="en-US" dirty="0" smtClean="0"/>
              <a:t>Intel Chipset for sure compatibility with an Intel processor.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0"/>
            <a:ext cx="5486400" cy="414338"/>
          </a:xfrm>
        </p:spPr>
        <p:txBody>
          <a:bodyPr/>
          <a:lstStyle/>
          <a:p>
            <a:pPr algn="ctr"/>
            <a:r>
              <a:rPr lang="en-US" dirty="0" smtClean="0"/>
              <a:t>Intel DH67BLB3 Motherboard</a:t>
            </a:r>
            <a:endParaRPr lang="en-US" dirty="0"/>
          </a:p>
        </p:txBody>
      </p:sp>
      <p:pic>
        <p:nvPicPr>
          <p:cNvPr id="5" name="Picture Placeholder 4" descr="nVidia GeForce 9600GT.bmp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258431" y="381000"/>
            <a:ext cx="4789985" cy="493198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5791200"/>
            <a:ext cx="5486400" cy="914400"/>
          </a:xfrm>
        </p:spPr>
        <p:txBody>
          <a:bodyPr/>
          <a:lstStyle/>
          <a:p>
            <a:pPr algn="ctr"/>
            <a:r>
              <a:rPr lang="en-US" dirty="0" smtClean="0"/>
              <a:t>Meets all requirements.</a:t>
            </a:r>
          </a:p>
          <a:p>
            <a:pPr algn="ctr"/>
            <a:r>
              <a:rPr lang="en-US" dirty="0" smtClean="0"/>
              <a:t>Windows 7 certified.</a:t>
            </a:r>
          </a:p>
          <a:p>
            <a:pPr algn="ctr"/>
            <a:r>
              <a:rPr lang="en-US" dirty="0" err="1" smtClean="0"/>
              <a:t>MicroATX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0"/>
            <a:ext cx="5486400" cy="414338"/>
          </a:xfrm>
        </p:spPr>
        <p:txBody>
          <a:bodyPr/>
          <a:lstStyle/>
          <a:p>
            <a:pPr algn="ctr"/>
            <a:r>
              <a:rPr lang="en-US" dirty="0" smtClean="0"/>
              <a:t>Intel DH67BLB3 Motherboard I/O</a:t>
            </a:r>
            <a:endParaRPr lang="en-US" dirty="0"/>
          </a:p>
        </p:txBody>
      </p:sp>
      <p:pic>
        <p:nvPicPr>
          <p:cNvPr id="5" name="Picture Placeholder 4" descr="nVidia GeForce 9600GT.bmp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430724" y="381000"/>
            <a:ext cx="8445399" cy="493198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5791200"/>
            <a:ext cx="5486400" cy="609600"/>
          </a:xfrm>
        </p:spPr>
        <p:txBody>
          <a:bodyPr/>
          <a:lstStyle/>
          <a:p>
            <a:pPr algn="ctr"/>
            <a:r>
              <a:rPr lang="en-US" dirty="0" smtClean="0"/>
              <a:t>8 rear panel USB ports .</a:t>
            </a:r>
          </a:p>
          <a:p>
            <a:pPr algn="ctr"/>
            <a:r>
              <a:rPr lang="en-US" dirty="0" smtClean="0"/>
              <a:t>Optical Output to Stereo System.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0"/>
            <a:ext cx="5486400" cy="414338"/>
          </a:xfrm>
        </p:spPr>
        <p:txBody>
          <a:bodyPr/>
          <a:lstStyle/>
          <a:p>
            <a:pPr algn="ctr"/>
            <a:r>
              <a:rPr lang="en-US" dirty="0" smtClean="0"/>
              <a:t>Processor</a:t>
            </a:r>
            <a:endParaRPr lang="en-US" dirty="0"/>
          </a:p>
        </p:txBody>
      </p:sp>
      <p:pic>
        <p:nvPicPr>
          <p:cNvPr id="5" name="Picture Placeholder 4" descr="nVidia GeForce 9600GT.bmp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609360" y="381000"/>
            <a:ext cx="8088126" cy="493198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5791200"/>
            <a:ext cx="5486400" cy="914400"/>
          </a:xfrm>
        </p:spPr>
        <p:txBody>
          <a:bodyPr/>
          <a:lstStyle/>
          <a:p>
            <a:pPr algn="ctr"/>
            <a:r>
              <a:rPr lang="en-US" dirty="0" smtClean="0"/>
              <a:t>Fits motherboard socket.</a:t>
            </a:r>
          </a:p>
          <a:p>
            <a:pPr algn="ctr"/>
            <a:r>
              <a:rPr lang="en-US" dirty="0" smtClean="0"/>
              <a:t>Easily exceeds processing power needed (1 GHz processor).</a:t>
            </a:r>
          </a:p>
          <a:p>
            <a:pPr algn="ctr"/>
            <a:r>
              <a:rPr lang="en-US" dirty="0" smtClean="0"/>
              <a:t>Includes fan.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876800"/>
            <a:ext cx="5486400" cy="414338"/>
          </a:xfrm>
        </p:spPr>
        <p:txBody>
          <a:bodyPr/>
          <a:lstStyle/>
          <a:p>
            <a:pPr algn="ctr"/>
            <a:r>
              <a:rPr lang="en-US" dirty="0" smtClean="0"/>
              <a:t>Case</a:t>
            </a:r>
            <a:endParaRPr lang="en-US" dirty="0"/>
          </a:p>
        </p:txBody>
      </p:sp>
      <p:pic>
        <p:nvPicPr>
          <p:cNvPr id="5" name="Picture Placeholder 4" descr="nVidia GeForce 9600GT.bmp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28600"/>
            <a:ext cx="4900681" cy="448240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334000"/>
            <a:ext cx="5943600" cy="1143000"/>
          </a:xfrm>
        </p:spPr>
        <p:txBody>
          <a:bodyPr>
            <a:noAutofit/>
          </a:bodyPr>
          <a:lstStyle/>
          <a:p>
            <a:pPr algn="ctr"/>
            <a:r>
              <a:rPr lang="en-US" sz="1600" dirty="0" smtClean="0"/>
              <a:t>Micro ATX form factor matches Intel motherboard.</a:t>
            </a:r>
          </a:p>
          <a:p>
            <a:pPr algn="ctr"/>
            <a:r>
              <a:rPr lang="en-US" sz="1600" dirty="0" smtClean="0"/>
              <a:t>I just like the style – looks like aviation equipment, not a computer.</a:t>
            </a:r>
          </a:p>
          <a:p>
            <a:pPr algn="ctr"/>
            <a:r>
              <a:rPr lang="en-US" sz="1600" dirty="0" smtClean="0"/>
              <a:t>Includes fan, and ability to add a second fan if needed.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800600"/>
            <a:ext cx="5486400" cy="414338"/>
          </a:xfrm>
        </p:spPr>
        <p:txBody>
          <a:bodyPr/>
          <a:lstStyle/>
          <a:p>
            <a:pPr algn="ctr"/>
            <a:r>
              <a:rPr lang="en-US" dirty="0" smtClean="0"/>
              <a:t>Silverstone SG02B-F Case Interior</a:t>
            </a:r>
            <a:endParaRPr lang="en-US" dirty="0"/>
          </a:p>
        </p:txBody>
      </p:sp>
      <p:pic>
        <p:nvPicPr>
          <p:cNvPr id="5" name="Picture Placeholder 4" descr="nVidia GeForce 9600GT.bmp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228600"/>
            <a:ext cx="6248401" cy="4648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5334000"/>
            <a:ext cx="5486400" cy="1143000"/>
          </a:xfrm>
        </p:spPr>
        <p:txBody>
          <a:bodyPr>
            <a:normAutofit/>
          </a:bodyPr>
          <a:lstStyle/>
          <a:p>
            <a:pPr algn="ctr"/>
            <a:r>
              <a:rPr lang="en-US" sz="1500" dirty="0" smtClean="0"/>
              <a:t>Good online reviews for quality</a:t>
            </a:r>
          </a:p>
          <a:p>
            <a:pPr algn="ctr"/>
            <a:r>
              <a:rPr lang="en-US" sz="1500" dirty="0" smtClean="0"/>
              <a:t>Motherboard is a little hard to install,</a:t>
            </a:r>
          </a:p>
          <a:p>
            <a:pPr algn="ctr"/>
            <a:r>
              <a:rPr lang="en-US" sz="1500" dirty="0" smtClean="0"/>
              <a:t>But otherwise  reasonably easy to work inside.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008313" cy="412750"/>
          </a:xfrm>
        </p:spPr>
        <p:txBody>
          <a:bodyPr/>
          <a:lstStyle/>
          <a:p>
            <a:r>
              <a:rPr lang="en-US" dirty="0" smtClean="0"/>
              <a:t>Wattages: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273050"/>
            <a:ext cx="5334000" cy="6203950"/>
          </a:xfrm>
        </p:spPr>
        <p:txBody>
          <a:bodyPr>
            <a:normAutofit/>
          </a:bodyPr>
          <a:lstStyle/>
          <a:p>
            <a:r>
              <a:rPr lang="en-US" sz="3300" dirty="0" smtClean="0"/>
              <a:t>Power Requirements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838200"/>
            <a:ext cx="4343400" cy="5791200"/>
          </a:xfrm>
        </p:spPr>
        <p:txBody>
          <a:bodyPr>
            <a:noAutofit/>
          </a:bodyPr>
          <a:lstStyle/>
          <a:p>
            <a:endParaRPr lang="en-US" sz="1300" dirty="0"/>
          </a:p>
          <a:p>
            <a:r>
              <a:rPr lang="en-US" sz="1300" dirty="0" smtClean="0"/>
              <a:t>Motherboard:  ~ 70 Watts (50 at idle)</a:t>
            </a:r>
          </a:p>
          <a:p>
            <a:r>
              <a:rPr lang="en-US" sz="1300" dirty="0" smtClean="0"/>
              <a:t>CPU:  115 Watts under load (78 at idle)</a:t>
            </a:r>
          </a:p>
          <a:p>
            <a:r>
              <a:rPr lang="en-US" sz="1300" dirty="0" smtClean="0"/>
              <a:t>Memory: ~ 3 Watts max</a:t>
            </a:r>
          </a:p>
          <a:p>
            <a:r>
              <a:rPr lang="en-US" sz="1300" dirty="0" smtClean="0"/>
              <a:t>Solid State Drive:  ~ 2 Watts active, (0.7 watts idle)</a:t>
            </a:r>
          </a:p>
          <a:p>
            <a:r>
              <a:rPr lang="en-US" sz="1300" dirty="0" smtClean="0"/>
              <a:t>Video Card: 95 Watts max</a:t>
            </a:r>
          </a:p>
          <a:p>
            <a:r>
              <a:rPr lang="en-US" sz="1300" dirty="0" smtClean="0"/>
              <a:t>DVD-ROM: ~ 20 Watts during spin up (~ 12 Watts reading)</a:t>
            </a:r>
          </a:p>
          <a:p>
            <a:r>
              <a:rPr lang="en-US" sz="1300" dirty="0" smtClean="0"/>
              <a:t>Keyboard and mouse: Under 1 Watt</a:t>
            </a:r>
          </a:p>
          <a:p>
            <a:endParaRPr lang="en-US" sz="1300" dirty="0"/>
          </a:p>
          <a:p>
            <a:r>
              <a:rPr lang="en-US" sz="1300" dirty="0" smtClean="0"/>
              <a:t>USB Power Load from </a:t>
            </a:r>
            <a:r>
              <a:rPr lang="en-US" sz="1300" dirty="0" err="1" smtClean="0"/>
              <a:t>Saitek</a:t>
            </a:r>
            <a:r>
              <a:rPr lang="en-US" sz="1300" dirty="0" smtClean="0"/>
              <a:t> Aircraft Controllers: ~ 20 Watts</a:t>
            </a:r>
          </a:p>
          <a:p>
            <a:r>
              <a:rPr lang="en-US" sz="1300" dirty="0" smtClean="0"/>
              <a:t>This is just a guess for all seven controllers.  Even the on-line </a:t>
            </a:r>
            <a:r>
              <a:rPr lang="en-US" sz="1300" dirty="0" err="1" smtClean="0"/>
              <a:t>Saitek</a:t>
            </a:r>
            <a:r>
              <a:rPr lang="en-US" sz="1300" dirty="0" smtClean="0"/>
              <a:t> manuals do not have a power specification.</a:t>
            </a:r>
          </a:p>
          <a:p>
            <a:endParaRPr lang="en-US" sz="1300" dirty="0" smtClean="0"/>
          </a:p>
          <a:p>
            <a:r>
              <a:rPr lang="en-US" sz="1300" dirty="0" smtClean="0"/>
              <a:t>Computer:  326 Watts peak power</a:t>
            </a:r>
          </a:p>
          <a:p>
            <a:r>
              <a:rPr lang="en-US" sz="1300" dirty="0"/>
              <a:t> </a:t>
            </a:r>
            <a:r>
              <a:rPr lang="en-US" sz="1300" dirty="0" smtClean="0"/>
              <a:t>                    + 90 Watts (30% headroom)</a:t>
            </a:r>
          </a:p>
          <a:p>
            <a:endParaRPr lang="en-US" sz="1300" dirty="0" smtClean="0"/>
          </a:p>
          <a:p>
            <a:r>
              <a:rPr lang="en-US" sz="1300" dirty="0" smtClean="0"/>
              <a:t>                     416 Watts specified</a:t>
            </a:r>
          </a:p>
          <a:p>
            <a:endParaRPr lang="en-US" sz="1300" dirty="0"/>
          </a:p>
          <a:p>
            <a:endParaRPr lang="en-US" sz="1300" dirty="0" smtClean="0"/>
          </a:p>
          <a:p>
            <a:endParaRPr lang="en-US" sz="1300" dirty="0"/>
          </a:p>
          <a:p>
            <a:endParaRPr lang="en-US" sz="1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76800"/>
            <a:ext cx="5486400" cy="414338"/>
          </a:xfrm>
        </p:spPr>
        <p:txBody>
          <a:bodyPr/>
          <a:lstStyle/>
          <a:p>
            <a:pPr algn="ctr"/>
            <a:r>
              <a:rPr lang="en-US" dirty="0" err="1" smtClean="0"/>
              <a:t>Powersupply</a:t>
            </a:r>
            <a:endParaRPr lang="en-US" dirty="0"/>
          </a:p>
        </p:txBody>
      </p:sp>
      <p:pic>
        <p:nvPicPr>
          <p:cNvPr id="5" name="Picture Placeholder 4" descr="nVidia GeForce 9600GT.bmp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304800"/>
            <a:ext cx="5334000" cy="450866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5334000"/>
            <a:ext cx="64008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400 Watts – meets peak power spec easily, just under 30% headroom spec</a:t>
            </a:r>
          </a:p>
          <a:p>
            <a:pPr algn="ctr"/>
            <a:r>
              <a:rPr lang="en-US" dirty="0" smtClean="0"/>
              <a:t>Connectors: 24 pin motherboard, 4-pin CPU, DVD-ROM, </a:t>
            </a:r>
            <a:r>
              <a:rPr lang="en-US" dirty="0" err="1" smtClean="0"/>
              <a:t>GeForce</a:t>
            </a:r>
            <a:r>
              <a:rPr lang="en-US" dirty="0" smtClean="0"/>
              <a:t> 9600 6-pin</a:t>
            </a:r>
          </a:p>
          <a:p>
            <a:pPr algn="ctr"/>
            <a:r>
              <a:rPr lang="en-US" dirty="0" smtClean="0"/>
              <a:t>ATX form factor, same maker as case for sure compatibility.</a:t>
            </a:r>
          </a:p>
          <a:p>
            <a:pPr algn="ctr"/>
            <a:r>
              <a:rPr lang="en-US" dirty="0" smtClean="0"/>
              <a:t>Includes fan.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029200"/>
            <a:ext cx="5486400" cy="414338"/>
          </a:xfrm>
        </p:spPr>
        <p:txBody>
          <a:bodyPr/>
          <a:lstStyle/>
          <a:p>
            <a:pPr algn="ctr"/>
            <a:r>
              <a:rPr lang="en-US" dirty="0" smtClean="0"/>
              <a:t>Ram Memory</a:t>
            </a:r>
            <a:endParaRPr lang="en-US" dirty="0"/>
          </a:p>
        </p:txBody>
      </p:sp>
      <p:pic>
        <p:nvPicPr>
          <p:cNvPr id="5" name="Picture Placeholder 4" descr="nVidia GeForce 9600GT.bmp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381000"/>
            <a:ext cx="7717140" cy="4495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5334000"/>
            <a:ext cx="6400800" cy="1143000"/>
          </a:xfrm>
        </p:spPr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Matches motherboard’s DDR3, 1333 MHz DIMM requirements.</a:t>
            </a:r>
          </a:p>
          <a:p>
            <a:pPr algn="ctr"/>
            <a:r>
              <a:rPr lang="en-US" dirty="0" smtClean="0"/>
              <a:t>4 GB easily meets the 2 GB needed.</a:t>
            </a:r>
          </a:p>
          <a:p>
            <a:pPr algn="ctr"/>
            <a:r>
              <a:rPr lang="en-US" dirty="0" smtClean="0"/>
              <a:t>Only one module needed, but motherboard has 4 slots.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2750"/>
          </a:xfrm>
        </p:spPr>
        <p:txBody>
          <a:bodyPr/>
          <a:lstStyle/>
          <a:p>
            <a:r>
              <a:rPr lang="en-US" dirty="0" smtClean="0"/>
              <a:t>Objectives: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273050"/>
            <a:ext cx="5562600" cy="585311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(not so ultimate) </a:t>
            </a:r>
            <a:r>
              <a:rPr lang="en-US" sz="3300" dirty="0" smtClean="0"/>
              <a:t/>
            </a:r>
            <a:br>
              <a:rPr lang="en-US" sz="3300" dirty="0" smtClean="0"/>
            </a:br>
            <a:r>
              <a:rPr lang="en-US" sz="3300" dirty="0" smtClean="0"/>
              <a:t>Microsoft Flight Simulator  X </a:t>
            </a:r>
            <a:r>
              <a:rPr lang="en-US" sz="2600" dirty="0" smtClean="0"/>
              <a:t>and FS 2004 and FS 2000 </a:t>
            </a:r>
            <a:r>
              <a:rPr lang="en-US" sz="3300" dirty="0" smtClean="0"/>
              <a:t>Computers and Controls</a:t>
            </a:r>
            <a:endParaRPr lang="en-US" sz="33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762000"/>
            <a:ext cx="3008313" cy="5791200"/>
          </a:xfrm>
        </p:spPr>
        <p:txBody>
          <a:bodyPr>
            <a:noAutofit/>
          </a:bodyPr>
          <a:lstStyle/>
          <a:p>
            <a:r>
              <a:rPr lang="en-US" sz="1300" dirty="0" smtClean="0"/>
              <a:t>Stay within a reasonable budget.</a:t>
            </a:r>
          </a:p>
          <a:p>
            <a:endParaRPr lang="en-US" sz="1300" dirty="0" smtClean="0"/>
          </a:p>
          <a:p>
            <a:r>
              <a:rPr lang="en-US" sz="1300" dirty="0" smtClean="0"/>
              <a:t>Put most of the money toward controls and displays.</a:t>
            </a:r>
          </a:p>
          <a:p>
            <a:endParaRPr lang="en-US" sz="1300" dirty="0" smtClean="0"/>
          </a:p>
          <a:p>
            <a:r>
              <a:rPr lang="en-US" sz="1300" dirty="0" smtClean="0"/>
              <a:t>Limited to two displays, because 3 or 4 display configurations get very costly</a:t>
            </a:r>
          </a:p>
          <a:p>
            <a:r>
              <a:rPr lang="en-US" sz="1200" dirty="0" smtClean="0"/>
              <a:t>Large display on top for scenery.</a:t>
            </a:r>
          </a:p>
          <a:p>
            <a:r>
              <a:rPr lang="en-US" sz="1200" dirty="0" smtClean="0"/>
              <a:t>Smaller display on bottom for gauges.</a:t>
            </a:r>
          </a:p>
          <a:p>
            <a:r>
              <a:rPr lang="en-US" sz="1200" dirty="0" smtClean="0"/>
              <a:t>Controlled by current </a:t>
            </a:r>
            <a:r>
              <a:rPr lang="en-US" sz="1200" dirty="0" err="1" smtClean="0"/>
              <a:t>nVidia</a:t>
            </a:r>
            <a:r>
              <a:rPr lang="en-US" sz="1200" dirty="0" smtClean="0"/>
              <a:t> </a:t>
            </a:r>
            <a:r>
              <a:rPr lang="en-US" sz="1200" dirty="0" err="1" smtClean="0"/>
              <a:t>GeForce</a:t>
            </a:r>
            <a:r>
              <a:rPr lang="en-US" sz="1200" dirty="0" smtClean="0"/>
              <a:t> 9600    card (two monitor capable).</a:t>
            </a:r>
          </a:p>
          <a:p>
            <a:endParaRPr lang="en-US" sz="1300" dirty="0" smtClean="0"/>
          </a:p>
          <a:p>
            <a:r>
              <a:rPr lang="en-US" sz="1300" dirty="0" smtClean="0"/>
              <a:t>Dedicated computer for Microsoft Flight Simulators  only – no other software or networking will be installed.</a:t>
            </a:r>
          </a:p>
          <a:p>
            <a:endParaRPr lang="en-US" sz="1300" dirty="0" smtClean="0"/>
          </a:p>
          <a:p>
            <a:r>
              <a:rPr lang="en-US" sz="1300" dirty="0" smtClean="0"/>
              <a:t>Good quality components from well known brands.  No compatibility problems.</a:t>
            </a:r>
          </a:p>
          <a:p>
            <a:endParaRPr lang="en-US" sz="1300" dirty="0" smtClean="0"/>
          </a:p>
          <a:p>
            <a:r>
              <a:rPr lang="en-US" sz="1300" dirty="0" smtClean="0"/>
              <a:t>No future expansion needed since FS X is the last version by Microsoft.</a:t>
            </a:r>
          </a:p>
          <a:p>
            <a:endParaRPr lang="en-US" sz="1300" dirty="0" smtClean="0"/>
          </a:p>
          <a:p>
            <a:r>
              <a:rPr lang="en-US" sz="1300" dirty="0" smtClean="0"/>
              <a:t>Seating and mounting of monitors and controls to be determined later, scrounging for materials.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76800"/>
            <a:ext cx="5486400" cy="414338"/>
          </a:xfrm>
        </p:spPr>
        <p:txBody>
          <a:bodyPr/>
          <a:lstStyle/>
          <a:p>
            <a:pPr algn="ctr"/>
            <a:r>
              <a:rPr lang="en-US" dirty="0" smtClean="0"/>
              <a:t>Solid State Drive</a:t>
            </a:r>
            <a:endParaRPr lang="en-US" dirty="0"/>
          </a:p>
        </p:txBody>
      </p:sp>
      <p:pic>
        <p:nvPicPr>
          <p:cNvPr id="5" name="Picture Placeholder 4" descr="nVidia GeForce 9600GT.bmp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457200"/>
            <a:ext cx="7587306" cy="4343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5334000"/>
            <a:ext cx="6400800" cy="1143000"/>
          </a:xfrm>
        </p:spPr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For C:\ drive.  All software will be installed on this one drive.</a:t>
            </a:r>
          </a:p>
          <a:p>
            <a:pPr algn="ctr"/>
            <a:r>
              <a:rPr lang="en-US" dirty="0" smtClean="0"/>
              <a:t>120 GB easily meets the 36 GB needed.</a:t>
            </a:r>
          </a:p>
          <a:p>
            <a:pPr algn="ctr"/>
            <a:r>
              <a:rPr lang="en-US" dirty="0" smtClean="0"/>
              <a:t>SATA  III connection to motherboard for fast running of Flight Simulator program.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76800"/>
            <a:ext cx="5486400" cy="414338"/>
          </a:xfrm>
        </p:spPr>
        <p:txBody>
          <a:bodyPr/>
          <a:lstStyle/>
          <a:p>
            <a:pPr algn="ctr"/>
            <a:r>
              <a:rPr lang="en-US" dirty="0" smtClean="0"/>
              <a:t>DVD-ROM</a:t>
            </a:r>
            <a:endParaRPr lang="en-US" dirty="0"/>
          </a:p>
        </p:txBody>
      </p:sp>
      <p:pic>
        <p:nvPicPr>
          <p:cNvPr id="5" name="Picture Placeholder 4" descr="nVidia GeForce 9600GT.bmp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131504" y="457200"/>
            <a:ext cx="7000697" cy="4343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5334000"/>
            <a:ext cx="6400800" cy="1143000"/>
          </a:xfrm>
        </p:spPr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Intended for installations only.  High performance  or R/W drive not needed.</a:t>
            </a:r>
          </a:p>
          <a:p>
            <a:pPr algn="ctr"/>
            <a:r>
              <a:rPr lang="en-US" dirty="0" smtClean="0"/>
              <a:t>Samsung usually has good quality. 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76800"/>
            <a:ext cx="5486400" cy="414338"/>
          </a:xfrm>
        </p:spPr>
        <p:txBody>
          <a:bodyPr/>
          <a:lstStyle/>
          <a:p>
            <a:pPr algn="ctr"/>
            <a:r>
              <a:rPr lang="en-US" dirty="0" smtClean="0"/>
              <a:t>Keyboard and Mouse</a:t>
            </a:r>
            <a:endParaRPr lang="en-US" dirty="0"/>
          </a:p>
        </p:txBody>
      </p:sp>
      <p:pic>
        <p:nvPicPr>
          <p:cNvPr id="5" name="Picture Placeholder 4" descr="nVidia GeForce 9600GT.bmp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131504" y="662070"/>
            <a:ext cx="7000697" cy="393366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5334000"/>
            <a:ext cx="6400800" cy="1143000"/>
          </a:xfrm>
        </p:spPr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I really want wireless.</a:t>
            </a:r>
          </a:p>
          <a:p>
            <a:pPr algn="ctr"/>
            <a:r>
              <a:rPr lang="en-US" dirty="0" smtClean="0"/>
              <a:t>I like a simple, straightforward, light weight keyboard.</a:t>
            </a:r>
          </a:p>
          <a:p>
            <a:pPr algn="ctr"/>
            <a:r>
              <a:rPr lang="en-US" dirty="0" smtClean="0"/>
              <a:t>I have used and liked Dell keyboards and mice before. 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609600"/>
            <a:ext cx="7467600" cy="59753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Prices</a:t>
            </a:r>
          </a:p>
          <a:p>
            <a:r>
              <a:rPr lang="en-US" sz="1200" dirty="0" err="1"/>
              <a:t>Saitek</a:t>
            </a:r>
            <a:r>
              <a:rPr lang="en-US" sz="1200" dirty="0"/>
              <a:t> </a:t>
            </a:r>
            <a:r>
              <a:rPr lang="en-US" sz="1200" dirty="0" smtClean="0"/>
              <a:t>Pro Flight </a:t>
            </a:r>
            <a:r>
              <a:rPr lang="en-US" sz="1200" dirty="0"/>
              <a:t>Ultimate </a:t>
            </a:r>
            <a:r>
              <a:rPr lang="en-US" sz="1200" dirty="0" smtClean="0"/>
              <a:t>Bundle </a:t>
            </a:r>
            <a:r>
              <a:rPr lang="en-US" sz="1200" dirty="0"/>
              <a:t>Flight Controllers	</a:t>
            </a:r>
            <a:r>
              <a:rPr lang="en-US" sz="1200" dirty="0" smtClean="0"/>
              <a:t>	$ </a:t>
            </a:r>
            <a:r>
              <a:rPr lang="en-US" sz="1200" dirty="0"/>
              <a:t>719.00</a:t>
            </a:r>
          </a:p>
          <a:p>
            <a:r>
              <a:rPr lang="en-US" sz="1200" dirty="0"/>
              <a:t>Seven USB cables,  6 to 10 foot needed (@ $5.00 each)	</a:t>
            </a:r>
            <a:r>
              <a:rPr lang="en-US" sz="1200" dirty="0" smtClean="0"/>
              <a:t>$   </a:t>
            </a:r>
            <a:r>
              <a:rPr lang="en-US" sz="1200" dirty="0"/>
              <a:t>35.00</a:t>
            </a:r>
          </a:p>
          <a:p>
            <a:r>
              <a:rPr lang="en-US" sz="1200" dirty="0"/>
              <a:t>Dell </a:t>
            </a:r>
            <a:r>
              <a:rPr lang="en-US" sz="1200" dirty="0" err="1"/>
              <a:t>UltraSharp</a:t>
            </a:r>
            <a:r>
              <a:rPr lang="en-US" sz="1200" dirty="0"/>
              <a:t> U29113WM 29” Ultra-wide Monitor	</a:t>
            </a:r>
            <a:r>
              <a:rPr lang="en-US" sz="1200" dirty="0" smtClean="0"/>
              <a:t>	$ </a:t>
            </a:r>
            <a:r>
              <a:rPr lang="en-US" sz="1200" dirty="0"/>
              <a:t>700.00	</a:t>
            </a:r>
          </a:p>
          <a:p>
            <a:r>
              <a:rPr lang="en-US" sz="1200" dirty="0"/>
              <a:t>Dell </a:t>
            </a:r>
            <a:r>
              <a:rPr lang="en-US" sz="1200" dirty="0" err="1"/>
              <a:t>UltraSharp</a:t>
            </a:r>
            <a:r>
              <a:rPr lang="en-US" sz="1200" dirty="0"/>
              <a:t> U2312HM 23” Monitor		</a:t>
            </a:r>
            <a:r>
              <a:rPr lang="en-US" sz="1200" dirty="0" smtClean="0"/>
              <a:t>$ </a:t>
            </a:r>
            <a:r>
              <a:rPr lang="en-US" sz="1200" dirty="0"/>
              <a:t>250.00</a:t>
            </a:r>
          </a:p>
          <a:p>
            <a:r>
              <a:rPr lang="en-US" sz="1200" dirty="0"/>
              <a:t>Two DVI Cables			</a:t>
            </a:r>
            <a:r>
              <a:rPr lang="en-US" sz="1200" dirty="0" smtClean="0"/>
              <a:t>	$   </a:t>
            </a:r>
            <a:r>
              <a:rPr lang="en-US" sz="1200" dirty="0"/>
              <a:t>30.00</a:t>
            </a:r>
          </a:p>
          <a:p>
            <a:r>
              <a:rPr lang="en-US" sz="1200" dirty="0" err="1"/>
              <a:t>SilverStone</a:t>
            </a:r>
            <a:r>
              <a:rPr lang="en-US" sz="1200" dirty="0"/>
              <a:t> </a:t>
            </a:r>
            <a:r>
              <a:rPr lang="en-US" sz="1200" dirty="0" err="1"/>
              <a:t>Sugo</a:t>
            </a:r>
            <a:r>
              <a:rPr lang="en-US" sz="1200" dirty="0"/>
              <a:t> Series SG02B-F </a:t>
            </a:r>
            <a:r>
              <a:rPr lang="en-US" sz="1200" dirty="0" err="1"/>
              <a:t>MicroATX</a:t>
            </a:r>
            <a:r>
              <a:rPr lang="en-US" sz="1200" dirty="0"/>
              <a:t> </a:t>
            </a:r>
            <a:r>
              <a:rPr lang="en-US" sz="1200" dirty="0" smtClean="0"/>
              <a:t>Case with </a:t>
            </a:r>
            <a:r>
              <a:rPr lang="en-US" sz="1200" dirty="0"/>
              <a:t>Fan	$   75.00</a:t>
            </a:r>
          </a:p>
          <a:p>
            <a:r>
              <a:rPr lang="en-US" sz="1200" dirty="0" err="1"/>
              <a:t>SilverStone</a:t>
            </a:r>
            <a:r>
              <a:rPr lang="en-US" sz="1200" dirty="0"/>
              <a:t> SST-ST40F-ES 400W Power Supply		</a:t>
            </a:r>
            <a:r>
              <a:rPr lang="en-US" sz="1200" dirty="0" smtClean="0"/>
              <a:t>$   </a:t>
            </a:r>
            <a:r>
              <a:rPr lang="en-US" sz="1200" dirty="0"/>
              <a:t>49.00</a:t>
            </a:r>
          </a:p>
          <a:p>
            <a:r>
              <a:rPr lang="en-US" sz="1200" dirty="0"/>
              <a:t>Intel DH46BLB3 Socket LGA1155 </a:t>
            </a:r>
            <a:r>
              <a:rPr lang="en-US" sz="1200" dirty="0" err="1"/>
              <a:t>MicroATX</a:t>
            </a:r>
            <a:r>
              <a:rPr lang="en-US" sz="1200" dirty="0"/>
              <a:t> Motherboard	$   89.00</a:t>
            </a:r>
          </a:p>
          <a:p>
            <a:r>
              <a:rPr lang="en-US" sz="1200" dirty="0"/>
              <a:t>Intel Core i3-2100 Processor, Dual Core, LGA1155 with Fan	$ 100.00</a:t>
            </a:r>
          </a:p>
          <a:p>
            <a:r>
              <a:rPr lang="en-US" sz="1200" dirty="0"/>
              <a:t>Kingston 4 GB DDR3, 1333MHz DIMM  		</a:t>
            </a:r>
            <a:r>
              <a:rPr lang="en-US" sz="1200" dirty="0" smtClean="0"/>
              <a:t>$   </a:t>
            </a:r>
            <a:r>
              <a:rPr lang="en-US" sz="1200" dirty="0"/>
              <a:t>33.65</a:t>
            </a:r>
          </a:p>
          <a:p>
            <a:r>
              <a:rPr lang="en-US" sz="1200" dirty="0"/>
              <a:t>Kingston SV300S37A 120GB Solid State Drive, SATA III	</a:t>
            </a:r>
            <a:r>
              <a:rPr lang="en-US" sz="1200" dirty="0" smtClean="0"/>
              <a:t>	$   </a:t>
            </a:r>
            <a:r>
              <a:rPr lang="en-US" sz="1200" dirty="0"/>
              <a:t>80.00</a:t>
            </a:r>
          </a:p>
          <a:p>
            <a:r>
              <a:rPr lang="en-US" sz="1200" dirty="0"/>
              <a:t>Samsung 18x DVD-ROM 48x CD-ROM SATA, Black	</a:t>
            </a:r>
            <a:r>
              <a:rPr lang="en-US" sz="1200" dirty="0" smtClean="0"/>
              <a:t>	$   </a:t>
            </a:r>
            <a:r>
              <a:rPr lang="en-US" sz="1200" dirty="0"/>
              <a:t>17.00</a:t>
            </a:r>
          </a:p>
          <a:p>
            <a:r>
              <a:rPr lang="en-US" sz="1200" dirty="0" err="1"/>
              <a:t>NVidia</a:t>
            </a:r>
            <a:r>
              <a:rPr lang="en-US" sz="1200" dirty="0"/>
              <a:t> </a:t>
            </a:r>
            <a:r>
              <a:rPr lang="en-US" sz="1200" dirty="0" err="1"/>
              <a:t>GeForce</a:t>
            </a:r>
            <a:r>
              <a:rPr lang="en-US" sz="1200" dirty="0"/>
              <a:t> 9600 GT Video Card, PCIe-16, two DVI outputs	Already Owned</a:t>
            </a:r>
          </a:p>
          <a:p>
            <a:r>
              <a:rPr lang="en-US" sz="1200" dirty="0"/>
              <a:t>Dell KM632 Wireless Keyboard and Mouse		</a:t>
            </a:r>
            <a:r>
              <a:rPr lang="en-US" sz="1200" dirty="0" smtClean="0"/>
              <a:t>$    </a:t>
            </a:r>
            <a:r>
              <a:rPr lang="en-US" sz="1200" dirty="0"/>
              <a:t>38.24</a:t>
            </a:r>
          </a:p>
          <a:p>
            <a:r>
              <a:rPr lang="en-US" sz="1200" dirty="0"/>
              <a:t>Miscellaneous mounting materials, cables and hardware	</a:t>
            </a:r>
            <a:r>
              <a:rPr lang="en-US" sz="1200" dirty="0" smtClean="0"/>
              <a:t>$  </a:t>
            </a:r>
            <a:r>
              <a:rPr lang="en-US" sz="1200" dirty="0"/>
              <a:t>100.00</a:t>
            </a:r>
          </a:p>
          <a:p>
            <a:r>
              <a:rPr lang="en-US" sz="1200" dirty="0"/>
              <a:t>Approximate shipping charges		</a:t>
            </a:r>
            <a:r>
              <a:rPr lang="en-US" sz="1200" dirty="0" smtClean="0"/>
              <a:t>	$    </a:t>
            </a:r>
            <a:r>
              <a:rPr lang="en-US" sz="1200" dirty="0"/>
              <a:t>60.00</a:t>
            </a:r>
          </a:p>
          <a:p>
            <a:r>
              <a:rPr lang="en-US" sz="1200" dirty="0"/>
              <a:t>64 GB Flash Drive for back-up		</a:t>
            </a:r>
            <a:r>
              <a:rPr lang="en-US" sz="1200" dirty="0" smtClean="0"/>
              <a:t>	Already </a:t>
            </a:r>
            <a:r>
              <a:rPr lang="en-US" sz="1200" dirty="0"/>
              <a:t>Owned</a:t>
            </a:r>
          </a:p>
          <a:p>
            <a:r>
              <a:rPr lang="en-US" sz="1200" dirty="0"/>
              <a:t>Windows 7 (from Parkland/Microsoft Alliance)		</a:t>
            </a:r>
            <a:r>
              <a:rPr lang="en-US" sz="1200" dirty="0" smtClean="0"/>
              <a:t>Free</a:t>
            </a:r>
            <a:endParaRPr lang="en-US" sz="1200" dirty="0"/>
          </a:p>
          <a:p>
            <a:r>
              <a:rPr lang="en-US" sz="1200" dirty="0"/>
              <a:t>Microsoft Flight Simulator </a:t>
            </a:r>
            <a:r>
              <a:rPr lang="en-US" sz="1200" dirty="0" smtClean="0"/>
              <a:t>X, FS 2004, and FS 2000</a:t>
            </a:r>
            <a:r>
              <a:rPr lang="en-US" sz="1200" dirty="0"/>
              <a:t>		</a:t>
            </a:r>
            <a:r>
              <a:rPr lang="en-US" sz="1200" dirty="0" smtClean="0"/>
              <a:t>Already </a:t>
            </a:r>
            <a:r>
              <a:rPr lang="en-US" sz="1200" dirty="0"/>
              <a:t>Owned</a:t>
            </a:r>
            <a:br>
              <a:rPr lang="en-US" sz="1200" dirty="0"/>
            </a:br>
            <a:endParaRPr lang="en-US" sz="1200" dirty="0"/>
          </a:p>
          <a:p>
            <a:r>
              <a:rPr lang="en-US" sz="1400" b="1" dirty="0"/>
              <a:t>Total without taxes (probably none </a:t>
            </a:r>
            <a:r>
              <a:rPr lang="en-US" sz="1400" b="1" dirty="0" smtClean="0"/>
              <a:t>on </a:t>
            </a:r>
            <a:r>
              <a:rPr lang="en-US" sz="1400" b="1" dirty="0"/>
              <a:t>Internet)	$ 2,376.89</a:t>
            </a:r>
          </a:p>
          <a:p>
            <a:pPr>
              <a:buNone/>
            </a:pPr>
            <a:r>
              <a:rPr lang="en-US" sz="1400" b="1" dirty="0"/>
              <a:t> </a:t>
            </a:r>
          </a:p>
          <a:p>
            <a:r>
              <a:rPr lang="en-US" sz="1400" b="1" dirty="0"/>
              <a:t>(Cost of computer components only		</a:t>
            </a:r>
            <a:r>
              <a:rPr lang="en-US" sz="1400" b="1" dirty="0" smtClean="0"/>
              <a:t>$     481.89</a:t>
            </a:r>
            <a:br>
              <a:rPr lang="en-US" sz="1400" b="1" dirty="0" smtClean="0"/>
            </a:br>
            <a:r>
              <a:rPr lang="en-US" sz="1400" b="1" dirty="0" smtClean="0"/>
              <a:t>					 </a:t>
            </a:r>
            <a:r>
              <a:rPr lang="en-US" sz="1400" b="1" dirty="0"/>
              <a:t>+ shipping charges &amp; taxes</a:t>
            </a:r>
            <a:r>
              <a:rPr lang="en-US" sz="1400" b="1" dirty="0" smtClean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838200"/>
            <a:ext cx="3048000" cy="5791200"/>
          </a:xfrm>
        </p:spPr>
        <p:txBody>
          <a:bodyPr>
            <a:noAutofit/>
          </a:bodyPr>
          <a:lstStyle/>
          <a:p>
            <a:endParaRPr lang="en-US" sz="1300" dirty="0"/>
          </a:p>
          <a:p>
            <a:endParaRPr lang="en-US" sz="1200" dirty="0" smtClean="0"/>
          </a:p>
          <a:p>
            <a:r>
              <a:rPr lang="en-US" sz="1300" dirty="0" smtClean="0"/>
              <a:t> </a:t>
            </a:r>
          </a:p>
          <a:p>
            <a:endParaRPr lang="en-US" sz="1300" dirty="0" smtClean="0"/>
          </a:p>
          <a:p>
            <a:endParaRPr lang="en-US" sz="1300" dirty="0"/>
          </a:p>
          <a:p>
            <a:endParaRPr lang="en-US" sz="1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Current Video Card</a:t>
            </a:r>
            <a:endParaRPr lang="en-US" dirty="0"/>
          </a:p>
        </p:txBody>
      </p:sp>
      <p:pic>
        <p:nvPicPr>
          <p:cNvPr id="5" name="Picture Placeholder 4" descr="nVidia GeForce 9600GT.bmp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2" r="13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PCI e – 16 slot, plus 4 pin power connector</a:t>
            </a:r>
          </a:p>
          <a:p>
            <a:pPr algn="ctr"/>
            <a:r>
              <a:rPr lang="en-US" dirty="0" smtClean="0"/>
              <a:t>2 DVI video out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nVidia</a:t>
            </a:r>
            <a:r>
              <a:rPr lang="en-US" dirty="0" smtClean="0"/>
              <a:t> </a:t>
            </a:r>
            <a:r>
              <a:rPr lang="en-US" dirty="0" err="1" smtClean="0"/>
              <a:t>GeForce</a:t>
            </a:r>
            <a:r>
              <a:rPr lang="en-US" dirty="0" smtClean="0"/>
              <a:t> 9600 set up</a:t>
            </a:r>
            <a:endParaRPr lang="en-US" dirty="0"/>
          </a:p>
        </p:txBody>
      </p:sp>
      <p:pic>
        <p:nvPicPr>
          <p:cNvPr id="5" name="Picture Placeholder 4" descr="NVIDIA multiple displays.bmp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06" r="90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/>
          <a:p>
            <a:pPr algn="ctr"/>
            <a:r>
              <a:rPr lang="en-US" dirty="0" smtClean="0"/>
              <a:t>Only one monitor is installed on my current </a:t>
            </a:r>
            <a:r>
              <a:rPr lang="en-US" dirty="0" err="1" smtClean="0"/>
              <a:t>compter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Up to two can be used, with different resolutions for each.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0"/>
            <a:ext cx="5486400" cy="414338"/>
          </a:xfrm>
        </p:spPr>
        <p:txBody>
          <a:bodyPr/>
          <a:lstStyle/>
          <a:p>
            <a:pPr algn="ctr"/>
            <a:r>
              <a:rPr lang="en-US" dirty="0" err="1" smtClean="0"/>
              <a:t>Saitek</a:t>
            </a:r>
            <a:r>
              <a:rPr lang="en-US" dirty="0" smtClean="0"/>
              <a:t> Flight Controls</a:t>
            </a:r>
            <a:endParaRPr lang="en-US" dirty="0"/>
          </a:p>
        </p:txBody>
      </p:sp>
      <p:pic>
        <p:nvPicPr>
          <p:cNvPr id="5" name="Picture Placeholder 4" descr="nVidia GeForce 9600GT.bmp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381000"/>
            <a:ext cx="7149379" cy="491519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5791200"/>
            <a:ext cx="5486400" cy="609600"/>
          </a:xfrm>
        </p:spPr>
        <p:txBody>
          <a:bodyPr/>
          <a:lstStyle/>
          <a:p>
            <a:pPr algn="ctr"/>
            <a:r>
              <a:rPr lang="en-US" dirty="0" smtClean="0"/>
              <a:t>Seven USB 2.0 connections, switch boxes could be </a:t>
            </a:r>
            <a:r>
              <a:rPr lang="en-US" dirty="0" err="1" smtClean="0"/>
              <a:t>hubbed</a:t>
            </a:r>
            <a:endParaRPr lang="en-US" dirty="0" smtClean="0"/>
          </a:p>
          <a:p>
            <a:pPr algn="ctr"/>
            <a:r>
              <a:rPr lang="en-US" dirty="0" smtClean="0"/>
              <a:t>Windows 7 compatible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638800"/>
            <a:ext cx="5486400" cy="566738"/>
          </a:xfrm>
        </p:spPr>
        <p:txBody>
          <a:bodyPr/>
          <a:lstStyle/>
          <a:p>
            <a:pPr algn="ctr"/>
            <a:r>
              <a:rPr lang="en-US" dirty="0" smtClean="0"/>
              <a:t>Anticipated Monitor Set-up</a:t>
            </a:r>
            <a:endParaRPr lang="en-US" dirty="0"/>
          </a:p>
        </p:txBody>
      </p:sp>
      <p:pic>
        <p:nvPicPr>
          <p:cNvPr id="5" name="Picture Placeholder 4" descr="Yoke and Throttles.bmp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5" b="135"/>
          <a:stretch>
            <a:fillRect/>
          </a:stretch>
        </p:blipFill>
        <p:spPr>
          <a:xfrm>
            <a:off x="2362200" y="3276600"/>
            <a:ext cx="2637367" cy="1978025"/>
          </a:xfrm>
        </p:spPr>
      </p:pic>
      <p:pic>
        <p:nvPicPr>
          <p:cNvPr id="6" name="Picture 5" descr="23 inch monitor pictur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14012">
            <a:off x="4267200" y="2514600"/>
            <a:ext cx="2082080" cy="1295400"/>
          </a:xfrm>
          <a:prstGeom prst="rect">
            <a:avLst/>
          </a:prstGeom>
        </p:spPr>
      </p:pic>
      <p:pic>
        <p:nvPicPr>
          <p:cNvPr id="8" name="Picture 7" descr="Panaramic Monitor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533400"/>
            <a:ext cx="3761968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0"/>
            <a:ext cx="5486400" cy="414338"/>
          </a:xfrm>
        </p:spPr>
        <p:txBody>
          <a:bodyPr/>
          <a:lstStyle/>
          <a:p>
            <a:pPr algn="ctr"/>
            <a:r>
              <a:rPr lang="en-US" dirty="0" smtClean="0"/>
              <a:t>Scenery Monitor</a:t>
            </a:r>
            <a:endParaRPr lang="en-US" dirty="0"/>
          </a:p>
        </p:txBody>
      </p:sp>
      <p:pic>
        <p:nvPicPr>
          <p:cNvPr id="5" name="Picture Placeholder 4" descr="nVidia GeForce 9600GT.bmp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8174612" cy="484087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5791200"/>
            <a:ext cx="5486400" cy="609600"/>
          </a:xfrm>
        </p:spPr>
        <p:txBody>
          <a:bodyPr/>
          <a:lstStyle/>
          <a:p>
            <a:pPr algn="ctr"/>
            <a:r>
              <a:rPr lang="en-US" dirty="0" smtClean="0"/>
              <a:t>DVI connection</a:t>
            </a:r>
          </a:p>
          <a:p>
            <a:pPr algn="ctr"/>
            <a:r>
              <a:rPr lang="en-US" dirty="0" smtClean="0"/>
              <a:t>2560 x 1080 native resolution (will </a:t>
            </a:r>
            <a:r>
              <a:rPr lang="en-US" dirty="0" err="1" smtClean="0"/>
              <a:t>nVidia</a:t>
            </a:r>
            <a:r>
              <a:rPr lang="en-US" dirty="0" smtClean="0"/>
              <a:t> </a:t>
            </a:r>
            <a:r>
              <a:rPr lang="en-US" dirty="0" err="1" smtClean="0"/>
              <a:t>GeForce</a:t>
            </a:r>
            <a:r>
              <a:rPr lang="en-US" dirty="0" smtClean="0"/>
              <a:t> 9600 support it?)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0"/>
            <a:ext cx="5486400" cy="414338"/>
          </a:xfrm>
        </p:spPr>
        <p:txBody>
          <a:bodyPr/>
          <a:lstStyle/>
          <a:p>
            <a:pPr algn="ctr"/>
            <a:r>
              <a:rPr lang="en-US" dirty="0" smtClean="0"/>
              <a:t>Gauges Monitor</a:t>
            </a:r>
            <a:endParaRPr lang="en-US" dirty="0"/>
          </a:p>
        </p:txBody>
      </p:sp>
      <p:pic>
        <p:nvPicPr>
          <p:cNvPr id="5" name="Picture Placeholder 4" descr="nVidia GeForce 9600GT.bmp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186148" y="381000"/>
            <a:ext cx="6716716" cy="484087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5791200"/>
            <a:ext cx="5486400" cy="609600"/>
          </a:xfrm>
        </p:spPr>
        <p:txBody>
          <a:bodyPr/>
          <a:lstStyle/>
          <a:p>
            <a:pPr algn="ctr"/>
            <a:r>
              <a:rPr lang="en-US" dirty="0" smtClean="0"/>
              <a:t>DVI connection</a:t>
            </a:r>
          </a:p>
          <a:p>
            <a:pPr algn="ctr"/>
            <a:r>
              <a:rPr lang="en-US" dirty="0" smtClean="0"/>
              <a:t>1908 x 1080 native resolution (no problem for </a:t>
            </a:r>
            <a:r>
              <a:rPr lang="en-US" dirty="0" err="1" smtClean="0"/>
              <a:t>nVidia</a:t>
            </a:r>
            <a:r>
              <a:rPr lang="en-US" dirty="0" smtClean="0"/>
              <a:t> </a:t>
            </a:r>
            <a:r>
              <a:rPr lang="en-US" dirty="0" err="1" smtClean="0"/>
              <a:t>GeForce</a:t>
            </a:r>
            <a:r>
              <a:rPr lang="en-US" dirty="0" smtClean="0"/>
              <a:t> 9600)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2750"/>
          </a:xfrm>
        </p:spPr>
        <p:txBody>
          <a:bodyPr/>
          <a:lstStyle/>
          <a:p>
            <a:r>
              <a:rPr lang="en-US" dirty="0" smtClean="0"/>
              <a:t>Requirements: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73050"/>
            <a:ext cx="4953000" cy="6203950"/>
          </a:xfrm>
        </p:spPr>
        <p:txBody>
          <a:bodyPr>
            <a:normAutofit lnSpcReduction="10000"/>
          </a:bodyPr>
          <a:lstStyle/>
          <a:p>
            <a:r>
              <a:rPr lang="en-US" sz="3300" dirty="0" smtClean="0"/>
              <a:t>Computer Objectives</a:t>
            </a:r>
          </a:p>
          <a:p>
            <a:r>
              <a:rPr lang="en-US" sz="2000" dirty="0" smtClean="0"/>
              <a:t>Dedicated to Flight Simulators only: </a:t>
            </a:r>
            <a:br>
              <a:rPr lang="en-US" sz="2000" dirty="0" smtClean="0"/>
            </a:br>
            <a:r>
              <a:rPr lang="en-US" sz="1600" dirty="0" smtClean="0"/>
              <a:t>     Only software to be installed:</a:t>
            </a:r>
          </a:p>
          <a:p>
            <a:r>
              <a:rPr lang="en-US" sz="1600" dirty="0" smtClean="0"/>
              <a:t>     Windows 7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Flight Simulator X</a:t>
            </a:r>
          </a:p>
          <a:p>
            <a:r>
              <a:rPr lang="en-US" sz="1600" dirty="0" smtClean="0"/>
              <a:t>     Flight Simulator 2004 (Century of Flight)</a:t>
            </a:r>
          </a:p>
          <a:p>
            <a:r>
              <a:rPr lang="en-US" sz="1600" dirty="0" smtClean="0"/>
              <a:t>     Flight Simulator 2000 (Concorde)</a:t>
            </a:r>
          </a:p>
          <a:p>
            <a:endParaRPr lang="en-US" sz="1600" dirty="0" smtClean="0"/>
          </a:p>
          <a:p>
            <a:r>
              <a:rPr lang="en-US" sz="1600" dirty="0" smtClean="0"/>
              <a:t>Maximize performance, but don’t buy more performance than Flight Simulator X can handle (released 2006)</a:t>
            </a:r>
          </a:p>
          <a:p>
            <a:pPr>
              <a:buNone/>
            </a:pPr>
            <a:r>
              <a:rPr lang="en-US" sz="1600" dirty="0" smtClean="0"/>
              <a:t> </a:t>
            </a:r>
          </a:p>
          <a:p>
            <a:r>
              <a:rPr lang="en-US" sz="1600" dirty="0" smtClean="0"/>
              <a:t>Buy good quality brands, but not unneeded features</a:t>
            </a:r>
          </a:p>
          <a:p>
            <a:endParaRPr lang="en-US" sz="1600" dirty="0"/>
          </a:p>
          <a:p>
            <a:r>
              <a:rPr lang="en-US" sz="1600" dirty="0" smtClean="0"/>
              <a:t>Pay close attention to compatibility – as few problems as possible</a:t>
            </a:r>
          </a:p>
          <a:p>
            <a:endParaRPr lang="en-US" sz="1600" dirty="0" smtClean="0"/>
          </a:p>
          <a:p>
            <a:r>
              <a:rPr lang="en-US" sz="1600" dirty="0" smtClean="0"/>
              <a:t>Future expansion not important (FS X is last version)</a:t>
            </a:r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Solid State Hard Drive (just because I want to try one)</a:t>
            </a:r>
          </a:p>
          <a:p>
            <a:r>
              <a:rPr lang="en-US" sz="1600" dirty="0" smtClean="0"/>
              <a:t>All I/O by USB ports, except DVD-ROM for installation</a:t>
            </a:r>
          </a:p>
          <a:p>
            <a:r>
              <a:rPr lang="en-US" sz="1600" dirty="0" smtClean="0"/>
              <a:t>Back up to 64 GB USB drive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838200"/>
            <a:ext cx="3200400" cy="5791200"/>
          </a:xfrm>
        </p:spPr>
        <p:txBody>
          <a:bodyPr>
            <a:noAutofit/>
          </a:bodyPr>
          <a:lstStyle/>
          <a:p>
            <a:endParaRPr lang="en-US" sz="1300" dirty="0"/>
          </a:p>
          <a:p>
            <a:r>
              <a:rPr lang="en-US" sz="1300" dirty="0" smtClean="0"/>
              <a:t>32 bit programs  (will run on 64 bit)</a:t>
            </a:r>
          </a:p>
          <a:p>
            <a:endParaRPr lang="en-US" sz="1300" dirty="0" smtClean="0"/>
          </a:p>
          <a:p>
            <a:r>
              <a:rPr lang="en-US" sz="1300" dirty="0" smtClean="0"/>
              <a:t>1 GHz Processor needed for both Windows 7 and Flight Simulator X (faster desirable)</a:t>
            </a:r>
          </a:p>
          <a:p>
            <a:endParaRPr lang="en-US" sz="1300" dirty="0"/>
          </a:p>
          <a:p>
            <a:r>
              <a:rPr lang="en-US" sz="1300" dirty="0" smtClean="0"/>
              <a:t>2 GB Ram sufficient for Windows 7 64-bit (more desirable)</a:t>
            </a:r>
          </a:p>
          <a:p>
            <a:endParaRPr lang="en-US" sz="1300" dirty="0" smtClean="0"/>
          </a:p>
          <a:p>
            <a:r>
              <a:rPr lang="en-US" sz="1300" dirty="0" smtClean="0"/>
              <a:t>16 GB disk space for Windows 7</a:t>
            </a:r>
            <a:br>
              <a:rPr lang="en-US" sz="1300" dirty="0" smtClean="0"/>
            </a:br>
            <a:r>
              <a:rPr lang="en-US" sz="1300" dirty="0" smtClean="0"/>
              <a:t>15 GB disk space for Flight Simulator X</a:t>
            </a:r>
            <a:br>
              <a:rPr lang="en-US" sz="1300" dirty="0" smtClean="0"/>
            </a:br>
            <a:r>
              <a:rPr lang="en-US" sz="1300" dirty="0" smtClean="0"/>
              <a:t>  2 GB disk space for Flight Simulator 2004</a:t>
            </a:r>
            <a:br>
              <a:rPr lang="en-US" sz="1300" dirty="0" smtClean="0"/>
            </a:br>
            <a:r>
              <a:rPr lang="en-US" sz="1300" dirty="0" smtClean="0"/>
              <a:t>350 MB disk space for Flight Simulator 2000</a:t>
            </a:r>
          </a:p>
          <a:p>
            <a:r>
              <a:rPr lang="en-US" sz="1300" dirty="0" smtClean="0"/>
              <a:t> 36 GB Total disk space needed</a:t>
            </a:r>
          </a:p>
          <a:p>
            <a:endParaRPr lang="en-US" sz="1300" dirty="0"/>
          </a:p>
          <a:p>
            <a:r>
              <a:rPr lang="en-US" sz="1300" dirty="0" smtClean="0"/>
              <a:t>9 USB ports needed (3 can be </a:t>
            </a:r>
            <a:r>
              <a:rPr lang="en-US" sz="1300" dirty="0" err="1" smtClean="0"/>
              <a:t>hubbed</a:t>
            </a:r>
            <a:r>
              <a:rPr lang="en-US" sz="1300" dirty="0" smtClean="0"/>
              <a:t>)</a:t>
            </a:r>
          </a:p>
          <a:p>
            <a:r>
              <a:rPr lang="en-US" sz="1300" dirty="0" smtClean="0"/>
              <a:t>     7 for </a:t>
            </a:r>
            <a:r>
              <a:rPr lang="en-US" sz="1300" dirty="0" err="1" smtClean="0"/>
              <a:t>Saitek</a:t>
            </a:r>
            <a:r>
              <a:rPr lang="en-US" sz="1300" dirty="0" smtClean="0"/>
              <a:t> aircraft controls</a:t>
            </a:r>
          </a:p>
          <a:p>
            <a:r>
              <a:rPr lang="en-US" sz="1300" dirty="0"/>
              <a:t> </a:t>
            </a:r>
            <a:r>
              <a:rPr lang="en-US" sz="1300" dirty="0" smtClean="0"/>
              <a:t>    1 for keyboard</a:t>
            </a:r>
          </a:p>
          <a:p>
            <a:r>
              <a:rPr lang="en-US" sz="1300" dirty="0"/>
              <a:t> </a:t>
            </a:r>
            <a:r>
              <a:rPr lang="en-US" sz="1300" dirty="0" smtClean="0"/>
              <a:t>    1 for mouse</a:t>
            </a:r>
            <a:br>
              <a:rPr lang="en-US" sz="1300" dirty="0" smtClean="0"/>
            </a:br>
            <a:r>
              <a:rPr lang="en-US" sz="1300" dirty="0" smtClean="0"/>
              <a:t>     All are USB 2.0 only</a:t>
            </a:r>
          </a:p>
          <a:p>
            <a:endParaRPr lang="en-US" sz="1300" dirty="0"/>
          </a:p>
          <a:p>
            <a:r>
              <a:rPr lang="en-US" sz="1300" dirty="0" smtClean="0"/>
              <a:t>Audio output for my home stereo system.</a:t>
            </a:r>
          </a:p>
          <a:p>
            <a:endParaRPr lang="en-US" sz="1300" dirty="0"/>
          </a:p>
          <a:p>
            <a:endParaRPr lang="en-US" sz="1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719</Words>
  <Application>Microsoft Office PowerPoint</Application>
  <PresentationFormat>On-screen Show (4:3)</PresentationFormat>
  <Paragraphs>181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Scott’s (not so) Ultimate Computer</vt:lpstr>
      <vt:lpstr>Objectives: </vt:lpstr>
      <vt:lpstr>Current Video Card</vt:lpstr>
      <vt:lpstr>nVidia GeForce 9600 set up</vt:lpstr>
      <vt:lpstr>Saitek Flight Controls</vt:lpstr>
      <vt:lpstr>Anticipated Monitor Set-up</vt:lpstr>
      <vt:lpstr>Scenery Monitor</vt:lpstr>
      <vt:lpstr>Gauges Monitor</vt:lpstr>
      <vt:lpstr>Requirements: </vt:lpstr>
      <vt:lpstr>Slide 10</vt:lpstr>
      <vt:lpstr>Motherboard</vt:lpstr>
      <vt:lpstr>Intel DH67BLB3 Motherboard</vt:lpstr>
      <vt:lpstr>Intel DH67BLB3 Motherboard I/O</vt:lpstr>
      <vt:lpstr>Processor</vt:lpstr>
      <vt:lpstr>Case</vt:lpstr>
      <vt:lpstr>Silverstone SG02B-F Case Interior</vt:lpstr>
      <vt:lpstr>Wattages: </vt:lpstr>
      <vt:lpstr>Powersupply</vt:lpstr>
      <vt:lpstr>Ram Memory</vt:lpstr>
      <vt:lpstr>Solid State Drive</vt:lpstr>
      <vt:lpstr>DVD-ROM</vt:lpstr>
      <vt:lpstr>Keyboard and Mouse</vt:lpstr>
      <vt:lpstr>Slide 23</vt:lpstr>
    </vt:vector>
  </TitlesOfParts>
  <Company>Home Use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Scott’s not so Ultimate Computer</dc:title>
  <dc:creator>Scott</dc:creator>
  <cp:lastModifiedBy>Scott</cp:lastModifiedBy>
  <cp:revision>90</cp:revision>
  <dcterms:created xsi:type="dcterms:W3CDTF">2013-06-11T04:15:36Z</dcterms:created>
  <dcterms:modified xsi:type="dcterms:W3CDTF">2013-06-11T19:07:59Z</dcterms:modified>
</cp:coreProperties>
</file>